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4" r:id="rId4"/>
    <p:sldId id="275" r:id="rId5"/>
    <p:sldId id="276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30"/>
    <a:srgbClr val="52CBBE"/>
    <a:srgbClr val="FF5969"/>
    <a:srgbClr val="5D7373"/>
    <a:srgbClr val="00A0A8"/>
    <a:srgbClr val="52C9BD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>
      <p:cViewPr>
        <p:scale>
          <a:sx n="90" d="100"/>
          <a:sy n="90" d="100"/>
        </p:scale>
        <p:origin x="292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09.11.2018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715220" y="1311914"/>
            <a:ext cx="8356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5969"/>
                </a:solidFill>
                <a:latin typeface="Tw Cen MT" panose="020B0602020104020603" pitchFamily="34" charset="0"/>
              </a:rPr>
              <a:t>SAN GIORGO REGIONALE 2019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5556262" y="4639716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333234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sciogliere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75213" y="0"/>
            <a:ext cx="11447501" cy="6858000"/>
            <a:chOff x="213096" y="0"/>
            <a:chExt cx="11447501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328109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sciogliere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328109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sp>
        <p:nvSpPr>
          <p:cNvPr id="66" name="TextBox 117">
            <a:extLst>
              <a:ext uri="{FF2B5EF4-FFF2-40B4-BE49-F238E27FC236}">
                <a16:creationId xmlns:a16="http://schemas.microsoft.com/office/drawing/2014/main" id="{D5594BCB-C742-4409-9C25-5DA06D3A6116}"/>
              </a:ext>
            </a:extLst>
          </p:cNvPr>
          <p:cNvSpPr txBox="1"/>
          <p:nvPr/>
        </p:nvSpPr>
        <p:spPr>
          <a:xfrm>
            <a:off x="1948703" y="283959"/>
            <a:ext cx="543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A0A8"/>
                </a:solidFill>
                <a:latin typeface="Tw Cen MT" panose="020B0602020104020603" pitchFamily="34" charset="0"/>
              </a:rPr>
              <a:t>SERATA di </a:t>
            </a:r>
            <a:r>
              <a:rPr lang="en-US" sz="2800" b="1" dirty="0" err="1">
                <a:solidFill>
                  <a:srgbClr val="00A0A8"/>
                </a:solidFill>
                <a:latin typeface="Tw Cen MT" panose="020B0602020104020603" pitchFamily="34" charset="0"/>
              </a:rPr>
              <a:t>sottocampo</a:t>
            </a:r>
            <a:r>
              <a:rPr lang="en-US" sz="2800" b="1" dirty="0">
                <a:solidFill>
                  <a:srgbClr val="00A0A8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00A0A8"/>
                </a:solidFill>
                <a:latin typeface="Tw Cen MT" panose="020B0602020104020603" pitchFamily="34" charset="0"/>
              </a:rPr>
              <a:t>organizzata</a:t>
            </a:r>
            <a:r>
              <a:rPr lang="en-US" sz="2800" b="1" dirty="0">
                <a:solidFill>
                  <a:srgbClr val="00A0A8"/>
                </a:solidFill>
                <a:latin typeface="Tw Cen MT" panose="020B0602020104020603" pitchFamily="34" charset="0"/>
              </a:rPr>
              <a:t> da </a:t>
            </a:r>
            <a:r>
              <a:rPr lang="en-US" sz="2800" b="1" dirty="0" err="1">
                <a:solidFill>
                  <a:srgbClr val="00A0A8"/>
                </a:solidFill>
                <a:latin typeface="Tw Cen MT" panose="020B0602020104020603" pitchFamily="34" charset="0"/>
              </a:rPr>
              <a:t>Consigli</a:t>
            </a:r>
            <a:r>
              <a:rPr lang="en-US" sz="2800" b="1" dirty="0">
                <a:solidFill>
                  <a:srgbClr val="00A0A8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00A0A8"/>
                </a:solidFill>
                <a:latin typeface="Tw Cen MT" panose="020B0602020104020603" pitchFamily="34" charset="0"/>
              </a:rPr>
              <a:t>capi</a:t>
            </a:r>
            <a:r>
              <a:rPr lang="en-US" sz="2800" b="1" dirty="0">
                <a:solidFill>
                  <a:srgbClr val="00A0A8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00A0A8"/>
                </a:solidFill>
                <a:latin typeface="Tw Cen MT" panose="020B0602020104020603" pitchFamily="34" charset="0"/>
              </a:rPr>
              <a:t>volontari</a:t>
            </a:r>
            <a:endParaRPr lang="en-US" sz="2800" b="1" dirty="0">
              <a:solidFill>
                <a:srgbClr val="00A0A8"/>
              </a:solidFill>
              <a:latin typeface="Tw Cen MT" panose="020B0602020104020603" pitchFamily="34" charset="0"/>
            </a:endParaRPr>
          </a:p>
        </p:txBody>
      </p:sp>
      <p:grpSp>
        <p:nvGrpSpPr>
          <p:cNvPr id="67" name="Group 3">
            <a:extLst>
              <a:ext uri="{FF2B5EF4-FFF2-40B4-BE49-F238E27FC236}">
                <a16:creationId xmlns:a16="http://schemas.microsoft.com/office/drawing/2014/main" id="{D3E02F15-AB49-4871-B7AD-544DC1A34F80}"/>
              </a:ext>
            </a:extLst>
          </p:cNvPr>
          <p:cNvGrpSpPr/>
          <p:nvPr/>
        </p:nvGrpSpPr>
        <p:grpSpPr>
          <a:xfrm>
            <a:off x="627227" y="155382"/>
            <a:ext cx="1275682" cy="1275682"/>
            <a:chOff x="7353181" y="1755914"/>
            <a:chExt cx="1275682" cy="1275682"/>
          </a:xfrm>
        </p:grpSpPr>
        <p:sp>
          <p:nvSpPr>
            <p:cNvPr id="68" name="Teardrop 127">
              <a:extLst>
                <a:ext uri="{FF2B5EF4-FFF2-40B4-BE49-F238E27FC236}">
                  <a16:creationId xmlns:a16="http://schemas.microsoft.com/office/drawing/2014/main" id="{2A3B7767-2074-4864-A66D-F66248209D65}"/>
                </a:ext>
              </a:extLst>
            </p:cNvPr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128">
              <a:extLst>
                <a:ext uri="{FF2B5EF4-FFF2-40B4-BE49-F238E27FC236}">
                  <a16:creationId xmlns:a16="http://schemas.microsoft.com/office/drawing/2014/main" id="{B7CDFFE6-1338-48E0-B280-19B5A3598159}"/>
                </a:ext>
              </a:extLst>
            </p:cNvPr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132">
              <a:extLst>
                <a:ext uri="{FF2B5EF4-FFF2-40B4-BE49-F238E27FC236}">
                  <a16:creationId xmlns:a16="http://schemas.microsoft.com/office/drawing/2014/main" id="{1293BFDF-F6CB-4A22-897A-5483C3AF1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3652" y="2048456"/>
              <a:ext cx="454590" cy="684560"/>
            </a:xfrm>
            <a:prstGeom prst="rect">
              <a:avLst/>
            </a:prstGeom>
          </p:spPr>
        </p:pic>
      </p:grpSp>
      <p:sp>
        <p:nvSpPr>
          <p:cNvPr id="81" name="TextBox 37">
            <a:extLst>
              <a:ext uri="{FF2B5EF4-FFF2-40B4-BE49-F238E27FC236}">
                <a16:creationId xmlns:a16="http://schemas.microsoft.com/office/drawing/2014/main" id="{9A19D505-4251-4642-B9A4-C49538417C40}"/>
              </a:ext>
            </a:extLst>
          </p:cNvPr>
          <p:cNvSpPr txBox="1"/>
          <p:nvPr/>
        </p:nvSpPr>
        <p:spPr>
          <a:xfrm>
            <a:off x="1948702" y="1557526"/>
            <a:ext cx="6357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c’è collaborazione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si riesce a comunicare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Conciliare nostri e loro tempi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Continuità delle riunioni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Collaborazione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Divergenze noi/loro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Mancanza della relazione Capo-Ragazzo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rispettano i tempi e le scadenze</a:t>
            </a:r>
            <a:endParaRPr lang="en-US" sz="2000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84663" y="0"/>
            <a:ext cx="12482920" cy="6858000"/>
            <a:chOff x="-284663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84663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sciogleire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35349" y="3247473"/>
              <a:ext cx="519899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328106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sp>
        <p:nvSpPr>
          <p:cNvPr id="39" name="Oval 100">
            <a:extLst>
              <a:ext uri="{FF2B5EF4-FFF2-40B4-BE49-F238E27FC236}">
                <a16:creationId xmlns:a16="http://schemas.microsoft.com/office/drawing/2014/main" id="{3A939395-BC7D-4968-9476-5F4BD1856F4A}"/>
              </a:ext>
            </a:extLst>
          </p:cNvPr>
          <p:cNvSpPr/>
          <p:nvPr/>
        </p:nvSpPr>
        <p:spPr>
          <a:xfrm>
            <a:off x="3032754" y="60250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03">
            <a:extLst>
              <a:ext uri="{FF2B5EF4-FFF2-40B4-BE49-F238E27FC236}">
                <a16:creationId xmlns:a16="http://schemas.microsoft.com/office/drawing/2014/main" id="{8F451816-0952-45F9-8F23-2635957FD525}"/>
              </a:ext>
            </a:extLst>
          </p:cNvPr>
          <p:cNvSpPr/>
          <p:nvPr/>
        </p:nvSpPr>
        <p:spPr>
          <a:xfrm>
            <a:off x="5777509" y="604221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06">
            <a:extLst>
              <a:ext uri="{FF2B5EF4-FFF2-40B4-BE49-F238E27FC236}">
                <a16:creationId xmlns:a16="http://schemas.microsoft.com/office/drawing/2014/main" id="{9BEC6F82-386C-438C-A26D-6CB539D744D0}"/>
              </a:ext>
            </a:extLst>
          </p:cNvPr>
          <p:cNvSpPr/>
          <p:nvPr/>
        </p:nvSpPr>
        <p:spPr>
          <a:xfrm>
            <a:off x="8546942" y="599070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08">
            <a:extLst>
              <a:ext uri="{FF2B5EF4-FFF2-40B4-BE49-F238E27FC236}">
                <a16:creationId xmlns:a16="http://schemas.microsoft.com/office/drawing/2014/main" id="{62B8330B-C877-4E38-9A77-DF787017C367}"/>
              </a:ext>
            </a:extLst>
          </p:cNvPr>
          <p:cNvGrpSpPr/>
          <p:nvPr/>
        </p:nvGrpSpPr>
        <p:grpSpPr>
          <a:xfrm>
            <a:off x="3113841" y="568293"/>
            <a:ext cx="662608" cy="523220"/>
            <a:chOff x="668600" y="2123782"/>
            <a:chExt cx="662608" cy="523220"/>
          </a:xfrm>
        </p:grpSpPr>
        <p:sp>
          <p:nvSpPr>
            <p:cNvPr id="43" name="Oval 109">
              <a:extLst>
                <a:ext uri="{FF2B5EF4-FFF2-40B4-BE49-F238E27FC236}">
                  <a16:creationId xmlns:a16="http://schemas.microsoft.com/office/drawing/2014/main" id="{AD4BAE4C-757B-4C58-B5ED-1B5517D6BC4B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110">
              <a:extLst>
                <a:ext uri="{FF2B5EF4-FFF2-40B4-BE49-F238E27FC236}">
                  <a16:creationId xmlns:a16="http://schemas.microsoft.com/office/drawing/2014/main" id="{449A6A07-1F3D-4FDF-ABFC-7946A7CC2545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01</a:t>
              </a:r>
            </a:p>
          </p:txBody>
        </p:sp>
      </p:grpSp>
      <p:grpSp>
        <p:nvGrpSpPr>
          <p:cNvPr id="45" name="Group 111">
            <a:extLst>
              <a:ext uri="{FF2B5EF4-FFF2-40B4-BE49-F238E27FC236}">
                <a16:creationId xmlns:a16="http://schemas.microsoft.com/office/drawing/2014/main" id="{993154EA-CCC7-409C-AB55-2D107AF947CE}"/>
              </a:ext>
            </a:extLst>
          </p:cNvPr>
          <p:cNvGrpSpPr/>
          <p:nvPr/>
        </p:nvGrpSpPr>
        <p:grpSpPr>
          <a:xfrm>
            <a:off x="5848740" y="599070"/>
            <a:ext cx="662608" cy="523220"/>
            <a:chOff x="662610" y="2123782"/>
            <a:chExt cx="662608" cy="523220"/>
          </a:xfrm>
        </p:grpSpPr>
        <p:sp>
          <p:nvSpPr>
            <p:cNvPr id="46" name="Oval 112">
              <a:extLst>
                <a:ext uri="{FF2B5EF4-FFF2-40B4-BE49-F238E27FC236}">
                  <a16:creationId xmlns:a16="http://schemas.microsoft.com/office/drawing/2014/main" id="{49994394-CB1A-4EBB-8226-3BB95C0BE18E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113">
              <a:extLst>
                <a:ext uri="{FF2B5EF4-FFF2-40B4-BE49-F238E27FC236}">
                  <a16:creationId xmlns:a16="http://schemas.microsoft.com/office/drawing/2014/main" id="{3C67037C-F074-4213-ABE2-593D273E969C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02</a:t>
              </a:r>
            </a:p>
          </p:txBody>
        </p:sp>
      </p:grpSp>
      <p:grpSp>
        <p:nvGrpSpPr>
          <p:cNvPr id="48" name="Group 114">
            <a:extLst>
              <a:ext uri="{FF2B5EF4-FFF2-40B4-BE49-F238E27FC236}">
                <a16:creationId xmlns:a16="http://schemas.microsoft.com/office/drawing/2014/main" id="{FB726CCE-2421-435A-A639-F97770F809CA}"/>
              </a:ext>
            </a:extLst>
          </p:cNvPr>
          <p:cNvGrpSpPr/>
          <p:nvPr/>
        </p:nvGrpSpPr>
        <p:grpSpPr>
          <a:xfrm>
            <a:off x="8603070" y="606644"/>
            <a:ext cx="662608" cy="508072"/>
            <a:chOff x="662610" y="2131356"/>
            <a:chExt cx="662608" cy="508072"/>
          </a:xfrm>
        </p:grpSpPr>
        <p:sp>
          <p:nvSpPr>
            <p:cNvPr id="49" name="Oval 115">
              <a:extLst>
                <a:ext uri="{FF2B5EF4-FFF2-40B4-BE49-F238E27FC236}">
                  <a16:creationId xmlns:a16="http://schemas.microsoft.com/office/drawing/2014/main" id="{9D020014-E1E2-4626-AEBB-964EEE39479B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116">
              <a:extLst>
                <a:ext uri="{FF2B5EF4-FFF2-40B4-BE49-F238E27FC236}">
                  <a16:creationId xmlns:a16="http://schemas.microsoft.com/office/drawing/2014/main" id="{16853C26-F2EB-4503-81FF-6E184F4E9A39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03</a:t>
              </a:r>
            </a:p>
          </p:txBody>
        </p:sp>
      </p:grpSp>
      <p:grpSp>
        <p:nvGrpSpPr>
          <p:cNvPr id="88" name="Group 117">
            <a:extLst>
              <a:ext uri="{FF2B5EF4-FFF2-40B4-BE49-F238E27FC236}">
                <a16:creationId xmlns:a16="http://schemas.microsoft.com/office/drawing/2014/main" id="{A8D08B85-1B5F-494B-8CBA-FEF91F304C9B}"/>
              </a:ext>
            </a:extLst>
          </p:cNvPr>
          <p:cNvGrpSpPr/>
          <p:nvPr/>
        </p:nvGrpSpPr>
        <p:grpSpPr>
          <a:xfrm>
            <a:off x="2919771" y="2848840"/>
            <a:ext cx="2660289" cy="3226455"/>
            <a:chOff x="450748" y="4162942"/>
            <a:chExt cx="2660289" cy="3226455"/>
          </a:xfrm>
        </p:grpSpPr>
        <p:sp>
          <p:nvSpPr>
            <p:cNvPr id="89" name="TextBox 118">
              <a:extLst>
                <a:ext uri="{FF2B5EF4-FFF2-40B4-BE49-F238E27FC236}">
                  <a16:creationId xmlns:a16="http://schemas.microsoft.com/office/drawing/2014/main" id="{226C20DE-BA5D-48D2-87DF-728A0111F7E0}"/>
                </a:ext>
              </a:extLst>
            </p:cNvPr>
            <p:cNvSpPr txBox="1"/>
            <p:nvPr/>
          </p:nvSpPr>
          <p:spPr>
            <a:xfrm>
              <a:off x="466266" y="4162942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RELAZIONE STAFF/CONCA</a:t>
              </a:r>
            </a:p>
          </p:txBody>
        </p:sp>
        <p:sp>
          <p:nvSpPr>
            <p:cNvPr id="90" name="TextBox 119">
              <a:extLst>
                <a:ext uri="{FF2B5EF4-FFF2-40B4-BE49-F238E27FC236}">
                  <a16:creationId xmlns:a16="http://schemas.microsoft.com/office/drawing/2014/main" id="{FA194D2F-6229-40D3-9D83-9048CC9F29B4}"/>
                </a:ext>
              </a:extLst>
            </p:cNvPr>
            <p:cNvSpPr txBox="1"/>
            <p:nvPr/>
          </p:nvSpPr>
          <p:spPr>
            <a:xfrm>
              <a:off x="450748" y="5081073"/>
              <a:ext cx="264477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Tempo da dedicare alla riunione e alle relazioni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Unire programma di unità con progettazione del </a:t>
              </a:r>
              <a:r>
                <a:rPr lang="it-IT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Con.Ca</a:t>
              </a:r>
              <a:endParaRPr lang="it-IT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Conciliare nostri e loro tempi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Continuità delle riunioni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1" name="Group 121">
            <a:extLst>
              <a:ext uri="{FF2B5EF4-FFF2-40B4-BE49-F238E27FC236}">
                <a16:creationId xmlns:a16="http://schemas.microsoft.com/office/drawing/2014/main" id="{75F44CF4-87DF-4FDE-8EDF-051C8095E8F0}"/>
              </a:ext>
            </a:extLst>
          </p:cNvPr>
          <p:cNvGrpSpPr/>
          <p:nvPr/>
        </p:nvGrpSpPr>
        <p:grpSpPr>
          <a:xfrm>
            <a:off x="5602552" y="2836534"/>
            <a:ext cx="2652592" cy="3768909"/>
            <a:chOff x="3338924" y="4101165"/>
            <a:chExt cx="2652592" cy="3768909"/>
          </a:xfrm>
        </p:grpSpPr>
        <p:sp>
          <p:nvSpPr>
            <p:cNvPr id="92" name="TextBox 122">
              <a:extLst>
                <a:ext uri="{FF2B5EF4-FFF2-40B4-BE49-F238E27FC236}">
                  <a16:creationId xmlns:a16="http://schemas.microsoft.com/office/drawing/2014/main" id="{B3BABC0A-09BD-4832-AE5B-B1BAB2CD9704}"/>
                </a:ext>
              </a:extLst>
            </p:cNvPr>
            <p:cNvSpPr txBox="1"/>
            <p:nvPr/>
          </p:nvSpPr>
          <p:spPr>
            <a:xfrm>
              <a:off x="3346745" y="4101165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RELAZIONE CONCA/STAFF</a:t>
              </a:r>
            </a:p>
          </p:txBody>
        </p:sp>
        <p:sp>
          <p:nvSpPr>
            <p:cNvPr id="93" name="TextBox 123">
              <a:extLst>
                <a:ext uri="{FF2B5EF4-FFF2-40B4-BE49-F238E27FC236}">
                  <a16:creationId xmlns:a16="http://schemas.microsoft.com/office/drawing/2014/main" id="{50081D0A-0F9D-404C-ADEA-490639E5463D}"/>
                </a:ext>
              </a:extLst>
            </p:cNvPr>
            <p:cNvSpPr txBox="1"/>
            <p:nvPr/>
          </p:nvSpPr>
          <p:spPr>
            <a:xfrm>
              <a:off x="3338924" y="5007752"/>
              <a:ext cx="264477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Collaborazione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Divergenze noi/loro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Mancata collaborazione nella gestione del reparto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Difficoltà nella condivisione dei loro problemi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Mancanza della relazione Capo-Ragazzo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4" name="Group 125">
            <a:extLst>
              <a:ext uri="{FF2B5EF4-FFF2-40B4-BE49-F238E27FC236}">
                <a16:creationId xmlns:a16="http://schemas.microsoft.com/office/drawing/2014/main" id="{D02A7E81-6CAC-4D01-927A-B06F9BFA86C6}"/>
              </a:ext>
            </a:extLst>
          </p:cNvPr>
          <p:cNvGrpSpPr/>
          <p:nvPr/>
        </p:nvGrpSpPr>
        <p:grpSpPr>
          <a:xfrm>
            <a:off x="8299440" y="2991655"/>
            <a:ext cx="2679916" cy="2476248"/>
            <a:chOff x="6384952" y="4285830"/>
            <a:chExt cx="2716165" cy="2476248"/>
          </a:xfrm>
        </p:grpSpPr>
        <p:sp>
          <p:nvSpPr>
            <p:cNvPr id="95" name="TextBox 126">
              <a:extLst>
                <a:ext uri="{FF2B5EF4-FFF2-40B4-BE49-F238E27FC236}">
                  <a16:creationId xmlns:a16="http://schemas.microsoft.com/office/drawing/2014/main" id="{43EBA4EE-F370-4243-993F-F9397EB1D793}"/>
                </a:ext>
              </a:extLst>
            </p:cNvPr>
            <p:cNvSpPr txBox="1"/>
            <p:nvPr/>
          </p:nvSpPr>
          <p:spPr>
            <a:xfrm>
              <a:off x="6384952" y="4285830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PROGETTAZIONE</a:t>
              </a:r>
            </a:p>
          </p:txBody>
        </p:sp>
        <p:sp>
          <p:nvSpPr>
            <p:cNvPr id="96" name="TextBox 128">
              <a:extLst>
                <a:ext uri="{FF2B5EF4-FFF2-40B4-BE49-F238E27FC236}">
                  <a16:creationId xmlns:a16="http://schemas.microsoft.com/office/drawing/2014/main" id="{09AAC2AC-7DEF-443E-B58E-FDE17A5EA5F5}"/>
                </a:ext>
              </a:extLst>
            </p:cNvPr>
            <p:cNvSpPr txBox="1"/>
            <p:nvPr/>
          </p:nvSpPr>
          <p:spPr>
            <a:xfrm>
              <a:off x="6390051" y="5007752"/>
              <a:ext cx="27110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rispettano i tempi e le scadenze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Mancanza di visione a lungo termine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Problemi nelle imprese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Mancanza di competenze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97" name="Immagine 96">
            <a:extLst>
              <a:ext uri="{FF2B5EF4-FFF2-40B4-BE49-F238E27FC236}">
                <a16:creationId xmlns:a16="http://schemas.microsoft.com/office/drawing/2014/main" id="{CA3744D8-B6C9-429D-8A6F-65669A977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08" y="793360"/>
            <a:ext cx="1652882" cy="1635518"/>
          </a:xfrm>
          <a:prstGeom prst="ellipse">
            <a:avLst/>
          </a:prstGeom>
        </p:spPr>
      </p:pic>
      <p:pic>
        <p:nvPicPr>
          <p:cNvPr id="98" name="Immagine 97">
            <a:extLst>
              <a:ext uri="{FF2B5EF4-FFF2-40B4-BE49-F238E27FC236}">
                <a16:creationId xmlns:a16="http://schemas.microsoft.com/office/drawing/2014/main" id="{7F5D4517-D0F3-4C80-B8CA-CF6CFC831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48" y="860079"/>
            <a:ext cx="1631798" cy="1656648"/>
          </a:xfrm>
          <a:prstGeom prst="ellipse">
            <a:avLst/>
          </a:prstGeom>
        </p:spPr>
      </p:pic>
      <p:pic>
        <p:nvPicPr>
          <p:cNvPr id="99" name="Immagine 98">
            <a:extLst>
              <a:ext uri="{FF2B5EF4-FFF2-40B4-BE49-F238E27FC236}">
                <a16:creationId xmlns:a16="http://schemas.microsoft.com/office/drawing/2014/main" id="{470C4F2F-7B3C-4620-9172-DAB37AB09C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65" y="860079"/>
            <a:ext cx="1682312" cy="161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84663" y="0"/>
            <a:ext cx="12482920" cy="6858000"/>
            <a:chOff x="-284663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84663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sciogleire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35349" y="3247473"/>
              <a:ext cx="519899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328106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sp>
        <p:nvSpPr>
          <p:cNvPr id="37" name="Oval 100">
            <a:extLst>
              <a:ext uri="{FF2B5EF4-FFF2-40B4-BE49-F238E27FC236}">
                <a16:creationId xmlns:a16="http://schemas.microsoft.com/office/drawing/2014/main" id="{6C5D3708-024F-4E79-A5B8-7F1FBCE15BE6}"/>
              </a:ext>
            </a:extLst>
          </p:cNvPr>
          <p:cNvSpPr/>
          <p:nvPr/>
        </p:nvSpPr>
        <p:spPr>
          <a:xfrm>
            <a:off x="3032754" y="60250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03">
            <a:extLst>
              <a:ext uri="{FF2B5EF4-FFF2-40B4-BE49-F238E27FC236}">
                <a16:creationId xmlns:a16="http://schemas.microsoft.com/office/drawing/2014/main" id="{7B7B727C-C485-46E1-B0D9-8BCFF4BA3100}"/>
              </a:ext>
            </a:extLst>
          </p:cNvPr>
          <p:cNvSpPr/>
          <p:nvPr/>
        </p:nvSpPr>
        <p:spPr>
          <a:xfrm>
            <a:off x="5777509" y="604221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06">
            <a:extLst>
              <a:ext uri="{FF2B5EF4-FFF2-40B4-BE49-F238E27FC236}">
                <a16:creationId xmlns:a16="http://schemas.microsoft.com/office/drawing/2014/main" id="{A8340178-0A7C-4770-94CF-71503DA00F9C}"/>
              </a:ext>
            </a:extLst>
          </p:cNvPr>
          <p:cNvSpPr/>
          <p:nvPr/>
        </p:nvSpPr>
        <p:spPr>
          <a:xfrm>
            <a:off x="8546942" y="599070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108">
            <a:extLst>
              <a:ext uri="{FF2B5EF4-FFF2-40B4-BE49-F238E27FC236}">
                <a16:creationId xmlns:a16="http://schemas.microsoft.com/office/drawing/2014/main" id="{A82C112F-E305-4BE7-A713-F9FCAB846427}"/>
              </a:ext>
            </a:extLst>
          </p:cNvPr>
          <p:cNvGrpSpPr/>
          <p:nvPr/>
        </p:nvGrpSpPr>
        <p:grpSpPr>
          <a:xfrm>
            <a:off x="3113841" y="549440"/>
            <a:ext cx="662608" cy="523220"/>
            <a:chOff x="668600" y="2123782"/>
            <a:chExt cx="662608" cy="523220"/>
          </a:xfrm>
        </p:grpSpPr>
        <p:sp>
          <p:nvSpPr>
            <p:cNvPr id="41" name="Oval 109">
              <a:extLst>
                <a:ext uri="{FF2B5EF4-FFF2-40B4-BE49-F238E27FC236}">
                  <a16:creationId xmlns:a16="http://schemas.microsoft.com/office/drawing/2014/main" id="{A941993A-C94A-4F42-8D06-5810AE9698CA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110">
              <a:extLst>
                <a:ext uri="{FF2B5EF4-FFF2-40B4-BE49-F238E27FC236}">
                  <a16:creationId xmlns:a16="http://schemas.microsoft.com/office/drawing/2014/main" id="{6840283E-FD27-4116-8EA9-ED9783BACD11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04</a:t>
              </a:r>
            </a:p>
          </p:txBody>
        </p:sp>
      </p:grpSp>
      <p:grpSp>
        <p:nvGrpSpPr>
          <p:cNvPr id="43" name="Group 111">
            <a:extLst>
              <a:ext uri="{FF2B5EF4-FFF2-40B4-BE49-F238E27FC236}">
                <a16:creationId xmlns:a16="http://schemas.microsoft.com/office/drawing/2014/main" id="{B62B5695-CEB0-4310-950D-7261F447B02F}"/>
              </a:ext>
            </a:extLst>
          </p:cNvPr>
          <p:cNvGrpSpPr/>
          <p:nvPr/>
        </p:nvGrpSpPr>
        <p:grpSpPr>
          <a:xfrm>
            <a:off x="5848740" y="599070"/>
            <a:ext cx="662608" cy="523220"/>
            <a:chOff x="662610" y="2123782"/>
            <a:chExt cx="662608" cy="523220"/>
          </a:xfrm>
        </p:grpSpPr>
        <p:sp>
          <p:nvSpPr>
            <p:cNvPr id="44" name="Oval 112">
              <a:extLst>
                <a:ext uri="{FF2B5EF4-FFF2-40B4-BE49-F238E27FC236}">
                  <a16:creationId xmlns:a16="http://schemas.microsoft.com/office/drawing/2014/main" id="{D7EE89E5-256E-4775-ABF9-46192D1C7487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113">
              <a:extLst>
                <a:ext uri="{FF2B5EF4-FFF2-40B4-BE49-F238E27FC236}">
                  <a16:creationId xmlns:a16="http://schemas.microsoft.com/office/drawing/2014/main" id="{7FED9265-D50B-4BDF-8255-60ED9E11CC4D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05</a:t>
              </a:r>
            </a:p>
          </p:txBody>
        </p:sp>
      </p:grpSp>
      <p:grpSp>
        <p:nvGrpSpPr>
          <p:cNvPr id="46" name="Group 114">
            <a:extLst>
              <a:ext uri="{FF2B5EF4-FFF2-40B4-BE49-F238E27FC236}">
                <a16:creationId xmlns:a16="http://schemas.microsoft.com/office/drawing/2014/main" id="{748CE5D9-DC1A-494F-BB22-03EA8213E5E3}"/>
              </a:ext>
            </a:extLst>
          </p:cNvPr>
          <p:cNvGrpSpPr/>
          <p:nvPr/>
        </p:nvGrpSpPr>
        <p:grpSpPr>
          <a:xfrm>
            <a:off x="8603070" y="606644"/>
            <a:ext cx="662608" cy="508072"/>
            <a:chOff x="662610" y="2131356"/>
            <a:chExt cx="662608" cy="508072"/>
          </a:xfrm>
        </p:grpSpPr>
        <p:sp>
          <p:nvSpPr>
            <p:cNvPr id="47" name="Oval 115">
              <a:extLst>
                <a:ext uri="{FF2B5EF4-FFF2-40B4-BE49-F238E27FC236}">
                  <a16:creationId xmlns:a16="http://schemas.microsoft.com/office/drawing/2014/main" id="{91B5F29A-D6C5-4CAB-ACCE-8C85CFE76793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16">
              <a:extLst>
                <a:ext uri="{FF2B5EF4-FFF2-40B4-BE49-F238E27FC236}">
                  <a16:creationId xmlns:a16="http://schemas.microsoft.com/office/drawing/2014/main" id="{C6956980-F4B3-48C2-9041-908AB32FA53A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06</a:t>
              </a:r>
            </a:p>
          </p:txBody>
        </p:sp>
      </p:grpSp>
      <p:grpSp>
        <p:nvGrpSpPr>
          <p:cNvPr id="49" name="Group 117">
            <a:extLst>
              <a:ext uri="{FF2B5EF4-FFF2-40B4-BE49-F238E27FC236}">
                <a16:creationId xmlns:a16="http://schemas.microsoft.com/office/drawing/2014/main" id="{F533712C-8A3F-44C5-BD5D-60A065A0AB7C}"/>
              </a:ext>
            </a:extLst>
          </p:cNvPr>
          <p:cNvGrpSpPr/>
          <p:nvPr/>
        </p:nvGrpSpPr>
        <p:grpSpPr>
          <a:xfrm>
            <a:off x="2919771" y="3020342"/>
            <a:ext cx="2654823" cy="2223957"/>
            <a:chOff x="450748" y="4334444"/>
            <a:chExt cx="2654823" cy="2223957"/>
          </a:xfrm>
        </p:grpSpPr>
        <p:sp>
          <p:nvSpPr>
            <p:cNvPr id="81" name="TextBox 118">
              <a:extLst>
                <a:ext uri="{FF2B5EF4-FFF2-40B4-BE49-F238E27FC236}">
                  <a16:creationId xmlns:a16="http://schemas.microsoft.com/office/drawing/2014/main" id="{CD647514-B6EC-484A-AF3C-20E410AB7C15}"/>
                </a:ext>
              </a:extLst>
            </p:cNvPr>
            <p:cNvSpPr txBox="1"/>
            <p:nvPr/>
          </p:nvSpPr>
          <p:spPr>
            <a:xfrm>
              <a:off x="460800" y="4334444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COMUNICAZIONE</a:t>
              </a:r>
            </a:p>
          </p:txBody>
        </p:sp>
        <p:sp>
          <p:nvSpPr>
            <p:cNvPr id="82" name="TextBox 119">
              <a:extLst>
                <a:ext uri="{FF2B5EF4-FFF2-40B4-BE49-F238E27FC236}">
                  <a16:creationId xmlns:a16="http://schemas.microsoft.com/office/drawing/2014/main" id="{57123A4B-469E-43EE-B242-EAD136B13740}"/>
                </a:ext>
              </a:extLst>
            </p:cNvPr>
            <p:cNvSpPr txBox="1"/>
            <p:nvPr/>
          </p:nvSpPr>
          <p:spPr>
            <a:xfrm>
              <a:off x="450748" y="5081073"/>
              <a:ext cx="26447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chiedono aiuto quando sono in difficoltà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c’è collaborazione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si riesce a comunicare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3" name="Group 121">
            <a:extLst>
              <a:ext uri="{FF2B5EF4-FFF2-40B4-BE49-F238E27FC236}">
                <a16:creationId xmlns:a16="http://schemas.microsoft.com/office/drawing/2014/main" id="{65CB2708-E136-49BE-AC87-D966A8843755}"/>
              </a:ext>
            </a:extLst>
          </p:cNvPr>
          <p:cNvGrpSpPr/>
          <p:nvPr/>
        </p:nvGrpSpPr>
        <p:grpSpPr>
          <a:xfrm>
            <a:off x="5602552" y="3002313"/>
            <a:ext cx="2673580" cy="2218136"/>
            <a:chOff x="3338924" y="4266944"/>
            <a:chExt cx="2673580" cy="2218136"/>
          </a:xfrm>
        </p:grpSpPr>
        <p:sp>
          <p:nvSpPr>
            <p:cNvPr id="84" name="TextBox 122">
              <a:extLst>
                <a:ext uri="{FF2B5EF4-FFF2-40B4-BE49-F238E27FC236}">
                  <a16:creationId xmlns:a16="http://schemas.microsoft.com/office/drawing/2014/main" id="{A5DA576E-B180-499E-9D5D-99F9BE91C84C}"/>
                </a:ext>
              </a:extLst>
            </p:cNvPr>
            <p:cNvSpPr txBox="1"/>
            <p:nvPr/>
          </p:nvSpPr>
          <p:spPr>
            <a:xfrm>
              <a:off x="3367733" y="4266944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AUTONOMIA</a:t>
              </a:r>
            </a:p>
          </p:txBody>
        </p:sp>
        <p:sp>
          <p:nvSpPr>
            <p:cNvPr id="85" name="TextBox 123">
              <a:extLst>
                <a:ext uri="{FF2B5EF4-FFF2-40B4-BE49-F238E27FC236}">
                  <a16:creationId xmlns:a16="http://schemas.microsoft.com/office/drawing/2014/main" id="{721F5D7D-1632-4957-A7EE-FC8403A9488C}"/>
                </a:ext>
              </a:extLst>
            </p:cNvPr>
            <p:cNvSpPr txBox="1"/>
            <p:nvPr/>
          </p:nvSpPr>
          <p:spPr>
            <a:xfrm>
              <a:off x="3338924" y="5007752"/>
              <a:ext cx="26447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rendono partecipi i Capi Reparto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I Capi Reparto non sanno come e quanto interagire con loro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6" name="Group 125">
            <a:extLst>
              <a:ext uri="{FF2B5EF4-FFF2-40B4-BE49-F238E27FC236}">
                <a16:creationId xmlns:a16="http://schemas.microsoft.com/office/drawing/2014/main" id="{82BC79E6-F26C-4E2A-A7AA-934702501F2F}"/>
              </a:ext>
            </a:extLst>
          </p:cNvPr>
          <p:cNvGrpSpPr/>
          <p:nvPr/>
        </p:nvGrpSpPr>
        <p:grpSpPr>
          <a:xfrm>
            <a:off x="8299388" y="2817646"/>
            <a:ext cx="2679967" cy="2096260"/>
            <a:chOff x="6384900" y="4111821"/>
            <a:chExt cx="2716217" cy="2096260"/>
          </a:xfrm>
        </p:grpSpPr>
        <p:sp>
          <p:nvSpPr>
            <p:cNvPr id="87" name="TextBox 126">
              <a:extLst>
                <a:ext uri="{FF2B5EF4-FFF2-40B4-BE49-F238E27FC236}">
                  <a16:creationId xmlns:a16="http://schemas.microsoft.com/office/drawing/2014/main" id="{CA063CD9-A644-4A19-A57F-AE4F93E6265B}"/>
                </a:ext>
              </a:extLst>
            </p:cNvPr>
            <p:cNvSpPr txBox="1"/>
            <p:nvPr/>
          </p:nvSpPr>
          <p:spPr>
            <a:xfrm>
              <a:off x="6384900" y="4111821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DISOMOGENEITA’ MASCHI/FEMMINE</a:t>
              </a:r>
            </a:p>
          </p:txBody>
        </p:sp>
        <p:sp>
          <p:nvSpPr>
            <p:cNvPr id="88" name="TextBox 128">
              <a:extLst>
                <a:ext uri="{FF2B5EF4-FFF2-40B4-BE49-F238E27FC236}">
                  <a16:creationId xmlns:a16="http://schemas.microsoft.com/office/drawing/2014/main" id="{79F5B2A5-7628-419A-9E3A-689FB5C102DC}"/>
                </a:ext>
              </a:extLst>
            </p:cNvPr>
            <p:cNvSpPr txBox="1"/>
            <p:nvPr/>
          </p:nvSpPr>
          <p:spPr>
            <a:xfrm>
              <a:off x="6390051" y="5007752"/>
              <a:ext cx="27110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Conciliare le esigenze di maschi e femmine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Come gestire i </a:t>
              </a:r>
              <a:r>
                <a:rPr lang="it-IT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Con.Ca</a:t>
              </a: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dei reparti paralleli?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89" name="Immagine 88">
            <a:extLst>
              <a:ext uri="{FF2B5EF4-FFF2-40B4-BE49-F238E27FC236}">
                <a16:creationId xmlns:a16="http://schemas.microsoft.com/office/drawing/2014/main" id="{967D4AD3-67E6-4D79-A5E3-86B27C619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08" y="805014"/>
            <a:ext cx="1652882" cy="1613527"/>
          </a:xfrm>
          <a:prstGeom prst="ellipse">
            <a:avLst/>
          </a:prstGeom>
        </p:spPr>
      </p:pic>
      <p:pic>
        <p:nvPicPr>
          <p:cNvPr id="90" name="Immagine 89">
            <a:extLst>
              <a:ext uri="{FF2B5EF4-FFF2-40B4-BE49-F238E27FC236}">
                <a16:creationId xmlns:a16="http://schemas.microsoft.com/office/drawing/2014/main" id="{C6E287CD-AE6F-4772-8241-BA248293D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93" y="823868"/>
            <a:ext cx="1715812" cy="1690666"/>
          </a:xfrm>
          <a:prstGeom prst="ellipse">
            <a:avLst/>
          </a:prstGeom>
        </p:spPr>
      </p:pic>
      <p:pic>
        <p:nvPicPr>
          <p:cNvPr id="91" name="Immagine 90">
            <a:extLst>
              <a:ext uri="{FF2B5EF4-FFF2-40B4-BE49-F238E27FC236}">
                <a16:creationId xmlns:a16="http://schemas.microsoft.com/office/drawing/2014/main" id="{56A7E030-7D88-48B5-B109-9E041DAE2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65" y="823868"/>
            <a:ext cx="1682312" cy="1690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29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84663" y="0"/>
            <a:ext cx="12482920" cy="6858000"/>
            <a:chOff x="-284663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84663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sciogleire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35349" y="3247473"/>
              <a:ext cx="519899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328106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sp>
        <p:nvSpPr>
          <p:cNvPr id="33" name="Oval 100">
            <a:extLst>
              <a:ext uri="{FF2B5EF4-FFF2-40B4-BE49-F238E27FC236}">
                <a16:creationId xmlns:a16="http://schemas.microsoft.com/office/drawing/2014/main" id="{3E09F45C-62AD-4DA6-8CEC-14B195263DA4}"/>
              </a:ext>
            </a:extLst>
          </p:cNvPr>
          <p:cNvSpPr/>
          <p:nvPr/>
        </p:nvSpPr>
        <p:spPr>
          <a:xfrm>
            <a:off x="3848800" y="632462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3">
            <a:extLst>
              <a:ext uri="{FF2B5EF4-FFF2-40B4-BE49-F238E27FC236}">
                <a16:creationId xmlns:a16="http://schemas.microsoft.com/office/drawing/2014/main" id="{D47B0D2D-1E76-4709-8EB6-DD733EAD7E8C}"/>
              </a:ext>
            </a:extLst>
          </p:cNvPr>
          <p:cNvSpPr/>
          <p:nvPr/>
        </p:nvSpPr>
        <p:spPr>
          <a:xfrm>
            <a:off x="7656480" y="583429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08">
            <a:extLst>
              <a:ext uri="{FF2B5EF4-FFF2-40B4-BE49-F238E27FC236}">
                <a16:creationId xmlns:a16="http://schemas.microsoft.com/office/drawing/2014/main" id="{914CCEC5-236E-4565-B321-82F8684EAA36}"/>
              </a:ext>
            </a:extLst>
          </p:cNvPr>
          <p:cNvGrpSpPr/>
          <p:nvPr/>
        </p:nvGrpSpPr>
        <p:grpSpPr>
          <a:xfrm>
            <a:off x="3929887" y="598248"/>
            <a:ext cx="662608" cy="523220"/>
            <a:chOff x="668600" y="2123782"/>
            <a:chExt cx="662608" cy="523220"/>
          </a:xfrm>
        </p:grpSpPr>
        <p:sp>
          <p:nvSpPr>
            <p:cNvPr id="36" name="Oval 109">
              <a:extLst>
                <a:ext uri="{FF2B5EF4-FFF2-40B4-BE49-F238E27FC236}">
                  <a16:creationId xmlns:a16="http://schemas.microsoft.com/office/drawing/2014/main" id="{1D57A464-68BB-41F8-9199-44CA3C635C2E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110">
              <a:extLst>
                <a:ext uri="{FF2B5EF4-FFF2-40B4-BE49-F238E27FC236}">
                  <a16:creationId xmlns:a16="http://schemas.microsoft.com/office/drawing/2014/main" id="{51AA2218-749A-4748-825C-7F7CE1E7F833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07</a:t>
              </a:r>
            </a:p>
          </p:txBody>
        </p:sp>
      </p:grpSp>
      <p:grpSp>
        <p:nvGrpSpPr>
          <p:cNvPr id="38" name="Group 111">
            <a:extLst>
              <a:ext uri="{FF2B5EF4-FFF2-40B4-BE49-F238E27FC236}">
                <a16:creationId xmlns:a16="http://schemas.microsoft.com/office/drawing/2014/main" id="{9C0A898B-85BC-4150-886D-6899D984B61F}"/>
              </a:ext>
            </a:extLst>
          </p:cNvPr>
          <p:cNvGrpSpPr/>
          <p:nvPr/>
        </p:nvGrpSpPr>
        <p:grpSpPr>
          <a:xfrm>
            <a:off x="7727711" y="578278"/>
            <a:ext cx="662608" cy="523220"/>
            <a:chOff x="662610" y="2123782"/>
            <a:chExt cx="662608" cy="523220"/>
          </a:xfrm>
        </p:grpSpPr>
        <p:sp>
          <p:nvSpPr>
            <p:cNvPr id="39" name="Oval 112">
              <a:extLst>
                <a:ext uri="{FF2B5EF4-FFF2-40B4-BE49-F238E27FC236}">
                  <a16:creationId xmlns:a16="http://schemas.microsoft.com/office/drawing/2014/main" id="{1DD85A0E-3891-48C6-A80E-45F25CF1852D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13">
              <a:extLst>
                <a:ext uri="{FF2B5EF4-FFF2-40B4-BE49-F238E27FC236}">
                  <a16:creationId xmlns:a16="http://schemas.microsoft.com/office/drawing/2014/main" id="{7A1434A1-B75D-4A4A-9BE1-D55EDEA7E134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08</a:t>
              </a:r>
            </a:p>
          </p:txBody>
        </p:sp>
      </p:grpSp>
      <p:grpSp>
        <p:nvGrpSpPr>
          <p:cNvPr id="41" name="Group 117">
            <a:extLst>
              <a:ext uri="{FF2B5EF4-FFF2-40B4-BE49-F238E27FC236}">
                <a16:creationId xmlns:a16="http://schemas.microsoft.com/office/drawing/2014/main" id="{71A19C25-3D61-4193-8302-2B50A80E62F0}"/>
              </a:ext>
            </a:extLst>
          </p:cNvPr>
          <p:cNvGrpSpPr/>
          <p:nvPr/>
        </p:nvGrpSpPr>
        <p:grpSpPr>
          <a:xfrm>
            <a:off x="3735817" y="3050297"/>
            <a:ext cx="2654823" cy="2500955"/>
            <a:chOff x="450748" y="4334444"/>
            <a:chExt cx="2654823" cy="2500955"/>
          </a:xfrm>
        </p:grpSpPr>
        <p:sp>
          <p:nvSpPr>
            <p:cNvPr id="42" name="TextBox 118">
              <a:extLst>
                <a:ext uri="{FF2B5EF4-FFF2-40B4-BE49-F238E27FC236}">
                  <a16:creationId xmlns:a16="http://schemas.microsoft.com/office/drawing/2014/main" id="{3817E454-38D0-49FE-AEC8-8EB9594DE756}"/>
                </a:ext>
              </a:extLst>
            </p:cNvPr>
            <p:cNvSpPr txBox="1"/>
            <p:nvPr/>
          </p:nvSpPr>
          <p:spPr>
            <a:xfrm>
              <a:off x="460800" y="4334444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FANTASIA</a:t>
              </a:r>
            </a:p>
          </p:txBody>
        </p:sp>
        <p:sp>
          <p:nvSpPr>
            <p:cNvPr id="43" name="TextBox 119">
              <a:extLst>
                <a:ext uri="{FF2B5EF4-FFF2-40B4-BE49-F238E27FC236}">
                  <a16:creationId xmlns:a16="http://schemas.microsoft.com/office/drawing/2014/main" id="{3074FDB3-8F1F-4BEA-A1C2-5F0FD24B2C89}"/>
                </a:ext>
              </a:extLst>
            </p:cNvPr>
            <p:cNvSpPr txBox="1"/>
            <p:nvPr/>
          </p:nvSpPr>
          <p:spPr>
            <a:xfrm>
              <a:off x="450748" y="5081073"/>
              <a:ext cx="26447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Sono pigri, svogliati, non hanno idee, poco motivati, poco coinvolti, poca propositività, non puntano in alto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Come aiutarli?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4" name="Group 121">
            <a:extLst>
              <a:ext uri="{FF2B5EF4-FFF2-40B4-BE49-F238E27FC236}">
                <a16:creationId xmlns:a16="http://schemas.microsoft.com/office/drawing/2014/main" id="{B75303EA-3024-482F-BF25-833EDB61E247}"/>
              </a:ext>
            </a:extLst>
          </p:cNvPr>
          <p:cNvGrpSpPr/>
          <p:nvPr/>
        </p:nvGrpSpPr>
        <p:grpSpPr>
          <a:xfrm>
            <a:off x="7481523" y="2981521"/>
            <a:ext cx="2673580" cy="2772133"/>
            <a:chOff x="3338924" y="4266944"/>
            <a:chExt cx="2673580" cy="2772133"/>
          </a:xfrm>
        </p:grpSpPr>
        <p:sp>
          <p:nvSpPr>
            <p:cNvPr id="45" name="TextBox 122">
              <a:extLst>
                <a:ext uri="{FF2B5EF4-FFF2-40B4-BE49-F238E27FC236}">
                  <a16:creationId xmlns:a16="http://schemas.microsoft.com/office/drawing/2014/main" id="{76B1771C-F735-43FD-B366-AAAEACC15573}"/>
                </a:ext>
              </a:extLst>
            </p:cNvPr>
            <p:cNvSpPr txBox="1"/>
            <p:nvPr/>
          </p:nvSpPr>
          <p:spPr>
            <a:xfrm>
              <a:off x="3367733" y="4266944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ADOLESCENZA</a:t>
              </a:r>
            </a:p>
          </p:txBody>
        </p:sp>
        <p:sp>
          <p:nvSpPr>
            <p:cNvPr id="46" name="TextBox 123">
              <a:extLst>
                <a:ext uri="{FF2B5EF4-FFF2-40B4-BE49-F238E27FC236}">
                  <a16:creationId xmlns:a16="http://schemas.microsoft.com/office/drawing/2014/main" id="{71D02BB3-77E2-40FA-BFFE-8D263E683CBC}"/>
                </a:ext>
              </a:extLst>
            </p:cNvPr>
            <p:cNvSpPr txBox="1"/>
            <p:nvPr/>
          </p:nvSpPr>
          <p:spPr>
            <a:xfrm>
              <a:off x="3338924" y="5007752"/>
              <a:ext cx="264477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Poca presenza, discontinui, immaturi, poco concentrati, poca voglia, poco entusiasmo, non mantengono serietà nei momenti opportuni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sono supereroi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47" name="Immagine 46">
            <a:extLst>
              <a:ext uri="{FF2B5EF4-FFF2-40B4-BE49-F238E27FC236}">
                <a16:creationId xmlns:a16="http://schemas.microsoft.com/office/drawing/2014/main" id="{4D2D0A9E-E019-46B4-A414-3E851443F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40" y="823867"/>
            <a:ext cx="1652882" cy="1649739"/>
          </a:xfrm>
          <a:prstGeom prst="ellipse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4D012096-BD84-43AB-987A-A6A2097D8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45" y="823868"/>
            <a:ext cx="1667802" cy="16497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725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84663" y="0"/>
            <a:ext cx="12482920" cy="6858000"/>
            <a:chOff x="-284663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84663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sciogleire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35349" y="3247473"/>
              <a:ext cx="519899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328106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sp>
        <p:nvSpPr>
          <p:cNvPr id="33" name="Oval 100">
            <a:extLst>
              <a:ext uri="{FF2B5EF4-FFF2-40B4-BE49-F238E27FC236}">
                <a16:creationId xmlns:a16="http://schemas.microsoft.com/office/drawing/2014/main" id="{375905C0-3D96-4CD0-B675-BA9EDB2628B7}"/>
              </a:ext>
            </a:extLst>
          </p:cNvPr>
          <p:cNvSpPr/>
          <p:nvPr/>
        </p:nvSpPr>
        <p:spPr>
          <a:xfrm>
            <a:off x="3276393" y="624109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3">
            <a:extLst>
              <a:ext uri="{FF2B5EF4-FFF2-40B4-BE49-F238E27FC236}">
                <a16:creationId xmlns:a16="http://schemas.microsoft.com/office/drawing/2014/main" id="{5EED130F-AC4E-4FC8-85B6-FF02D8588FE5}"/>
              </a:ext>
            </a:extLst>
          </p:cNvPr>
          <p:cNvSpPr/>
          <p:nvPr/>
        </p:nvSpPr>
        <p:spPr>
          <a:xfrm>
            <a:off x="7152125" y="579147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08">
            <a:extLst>
              <a:ext uri="{FF2B5EF4-FFF2-40B4-BE49-F238E27FC236}">
                <a16:creationId xmlns:a16="http://schemas.microsoft.com/office/drawing/2014/main" id="{7C005BB8-D7CE-4642-89FC-F2BF1D2D89A1}"/>
              </a:ext>
            </a:extLst>
          </p:cNvPr>
          <p:cNvGrpSpPr/>
          <p:nvPr/>
        </p:nvGrpSpPr>
        <p:grpSpPr>
          <a:xfrm>
            <a:off x="3357480" y="589895"/>
            <a:ext cx="662608" cy="523220"/>
            <a:chOff x="668600" y="2123782"/>
            <a:chExt cx="662608" cy="523220"/>
          </a:xfrm>
        </p:grpSpPr>
        <p:sp>
          <p:nvSpPr>
            <p:cNvPr id="36" name="Oval 109">
              <a:extLst>
                <a:ext uri="{FF2B5EF4-FFF2-40B4-BE49-F238E27FC236}">
                  <a16:creationId xmlns:a16="http://schemas.microsoft.com/office/drawing/2014/main" id="{62C78751-EB2A-4593-9BFD-F76FB20C7F4B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110">
              <a:extLst>
                <a:ext uri="{FF2B5EF4-FFF2-40B4-BE49-F238E27FC236}">
                  <a16:creationId xmlns:a16="http://schemas.microsoft.com/office/drawing/2014/main" id="{2CA9938F-0FCB-4E21-968E-39BB77CA2C8D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09</a:t>
              </a:r>
            </a:p>
          </p:txBody>
        </p:sp>
      </p:grpSp>
      <p:grpSp>
        <p:nvGrpSpPr>
          <p:cNvPr id="38" name="Group 111">
            <a:extLst>
              <a:ext uri="{FF2B5EF4-FFF2-40B4-BE49-F238E27FC236}">
                <a16:creationId xmlns:a16="http://schemas.microsoft.com/office/drawing/2014/main" id="{2B95978F-2E3D-4DE3-9C20-0FDBDE9DF88C}"/>
              </a:ext>
            </a:extLst>
          </p:cNvPr>
          <p:cNvGrpSpPr/>
          <p:nvPr/>
        </p:nvGrpSpPr>
        <p:grpSpPr>
          <a:xfrm>
            <a:off x="7223356" y="573996"/>
            <a:ext cx="662608" cy="861774"/>
            <a:chOff x="662610" y="2123782"/>
            <a:chExt cx="662608" cy="861774"/>
          </a:xfrm>
        </p:grpSpPr>
        <p:sp>
          <p:nvSpPr>
            <p:cNvPr id="39" name="Oval 112">
              <a:extLst>
                <a:ext uri="{FF2B5EF4-FFF2-40B4-BE49-F238E27FC236}">
                  <a16:creationId xmlns:a16="http://schemas.microsoft.com/office/drawing/2014/main" id="{1F7F3B1E-C073-4BA9-9D18-5087F5329DC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13">
              <a:extLst>
                <a:ext uri="{FF2B5EF4-FFF2-40B4-BE49-F238E27FC236}">
                  <a16:creationId xmlns:a16="http://schemas.microsoft.com/office/drawing/2014/main" id="{90342E66-66C8-4E60-B3A3-31BE4266DB53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10</a:t>
              </a:r>
            </a:p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1" name="Group 117">
            <a:extLst>
              <a:ext uri="{FF2B5EF4-FFF2-40B4-BE49-F238E27FC236}">
                <a16:creationId xmlns:a16="http://schemas.microsoft.com/office/drawing/2014/main" id="{EAAAA719-02B7-4E1A-AAF6-9A943E4EBA66}"/>
              </a:ext>
            </a:extLst>
          </p:cNvPr>
          <p:cNvGrpSpPr/>
          <p:nvPr/>
        </p:nvGrpSpPr>
        <p:grpSpPr>
          <a:xfrm>
            <a:off x="3163410" y="3041944"/>
            <a:ext cx="3451896" cy="3608951"/>
            <a:chOff x="450748" y="4334444"/>
            <a:chExt cx="3451896" cy="3608951"/>
          </a:xfrm>
        </p:grpSpPr>
        <p:sp>
          <p:nvSpPr>
            <p:cNvPr id="42" name="TextBox 118">
              <a:extLst>
                <a:ext uri="{FF2B5EF4-FFF2-40B4-BE49-F238E27FC236}">
                  <a16:creationId xmlns:a16="http://schemas.microsoft.com/office/drawing/2014/main" id="{1120C7D4-6F61-42E7-A46E-B4C2B69B3BDE}"/>
                </a:ext>
              </a:extLst>
            </p:cNvPr>
            <p:cNvSpPr txBox="1"/>
            <p:nvPr/>
          </p:nvSpPr>
          <p:spPr>
            <a:xfrm>
              <a:off x="460800" y="4334444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SENTIERO</a:t>
              </a:r>
            </a:p>
          </p:txBody>
        </p:sp>
        <p:sp>
          <p:nvSpPr>
            <p:cNvPr id="43" name="TextBox 119">
              <a:extLst>
                <a:ext uri="{FF2B5EF4-FFF2-40B4-BE49-F238E27FC236}">
                  <a16:creationId xmlns:a16="http://schemas.microsoft.com/office/drawing/2014/main" id="{B14A20A5-D368-4909-A1F7-70AC2C19CF1A}"/>
                </a:ext>
              </a:extLst>
            </p:cNvPr>
            <p:cNvSpPr txBox="1"/>
            <p:nvPr/>
          </p:nvSpPr>
          <p:spPr>
            <a:xfrm>
              <a:off x="450748" y="5081073"/>
              <a:ext cx="34518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capiscono lo strumento del Consiglio della Legge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Faticano a riportare le esperienze positive del </a:t>
              </a:r>
              <a:r>
                <a:rPr lang="it-IT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Con.Ca</a:t>
              </a: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in reparto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Difficoltà a fare progressione personale in </a:t>
              </a:r>
              <a:r>
                <a:rPr lang="it-IT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Con.Ca</a:t>
              </a:r>
              <a:endParaRPr lang="it-IT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è chiara la responsabilità del </a:t>
              </a:r>
              <a:r>
                <a:rPr lang="it-IT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Con.Ca</a:t>
              </a: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nel sentiero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Difficoltà ad integrare sentiero e vita di reparto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4" name="Group 121">
            <a:extLst>
              <a:ext uri="{FF2B5EF4-FFF2-40B4-BE49-F238E27FC236}">
                <a16:creationId xmlns:a16="http://schemas.microsoft.com/office/drawing/2014/main" id="{409BFA5E-3765-4063-B0BD-2208C1EEF5DD}"/>
              </a:ext>
            </a:extLst>
          </p:cNvPr>
          <p:cNvGrpSpPr/>
          <p:nvPr/>
        </p:nvGrpSpPr>
        <p:grpSpPr>
          <a:xfrm>
            <a:off x="6977168" y="2977239"/>
            <a:ext cx="3451896" cy="3326131"/>
            <a:chOff x="3338924" y="4266944"/>
            <a:chExt cx="3451896" cy="3326131"/>
          </a:xfrm>
        </p:grpSpPr>
        <p:sp>
          <p:nvSpPr>
            <p:cNvPr id="45" name="TextBox 122">
              <a:extLst>
                <a:ext uri="{FF2B5EF4-FFF2-40B4-BE49-F238E27FC236}">
                  <a16:creationId xmlns:a16="http://schemas.microsoft.com/office/drawing/2014/main" id="{7801FF94-CE34-4639-B751-FF8DD2726E32}"/>
                </a:ext>
              </a:extLst>
            </p:cNvPr>
            <p:cNvSpPr txBox="1"/>
            <p:nvPr/>
          </p:nvSpPr>
          <p:spPr>
            <a:xfrm>
              <a:off x="3367733" y="4266944"/>
              <a:ext cx="2947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RUOLO DEL CAPO SQ</a:t>
              </a:r>
            </a:p>
          </p:txBody>
        </p:sp>
        <p:sp>
          <p:nvSpPr>
            <p:cNvPr id="46" name="TextBox 123">
              <a:extLst>
                <a:ext uri="{FF2B5EF4-FFF2-40B4-BE49-F238E27FC236}">
                  <a16:creationId xmlns:a16="http://schemas.microsoft.com/office/drawing/2014/main" id="{59B953DD-C15A-468D-9DFE-DE277F47954D}"/>
                </a:ext>
              </a:extLst>
            </p:cNvPr>
            <p:cNvSpPr txBox="1"/>
            <p:nvPr/>
          </p:nvSpPr>
          <p:spPr>
            <a:xfrm>
              <a:off x="3338924" y="5007752"/>
              <a:ext cx="345189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Difficoltà ad essere garante del rispetto della democrazia in squadriglia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Poca consapevolezza del ruolo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sono sicuri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sono leader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c’è trapasso nozioni</a:t>
              </a:r>
            </a:p>
            <a:p>
              <a:pPr marL="87313" indent="-87313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Non sanno leggerei i bisogni del reparto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47" name="Immagine 46">
            <a:extLst>
              <a:ext uri="{FF2B5EF4-FFF2-40B4-BE49-F238E27FC236}">
                <a16:creationId xmlns:a16="http://schemas.microsoft.com/office/drawing/2014/main" id="{39F47A6B-94AC-4593-8B63-31C64D015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3" y="811206"/>
            <a:ext cx="1611777" cy="1649739"/>
          </a:xfrm>
          <a:prstGeom prst="ellipse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93F42136-7903-4FC5-9AF6-DF1C377EE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75" y="811207"/>
            <a:ext cx="1657712" cy="16497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425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sciogliere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328109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grpSp>
        <p:nvGrpSpPr>
          <p:cNvPr id="60" name="Group 112">
            <a:extLst>
              <a:ext uri="{FF2B5EF4-FFF2-40B4-BE49-F238E27FC236}">
                <a16:creationId xmlns:a16="http://schemas.microsoft.com/office/drawing/2014/main" id="{86FD237C-1FAD-4A9A-A500-B448B301540C}"/>
              </a:ext>
            </a:extLst>
          </p:cNvPr>
          <p:cNvGrpSpPr/>
          <p:nvPr/>
        </p:nvGrpSpPr>
        <p:grpSpPr>
          <a:xfrm>
            <a:off x="3378756" y="3354400"/>
            <a:ext cx="3199553" cy="923330"/>
            <a:chOff x="764723" y="2202544"/>
            <a:chExt cx="3199553" cy="923330"/>
          </a:xfrm>
        </p:grpSpPr>
        <p:sp>
          <p:nvSpPr>
            <p:cNvPr id="61" name="Oval 113">
              <a:extLst>
                <a:ext uri="{FF2B5EF4-FFF2-40B4-BE49-F238E27FC236}">
                  <a16:creationId xmlns:a16="http://schemas.microsoft.com/office/drawing/2014/main" id="{24D42D6D-B95E-46BA-9894-EB01A1A22EE4}"/>
                </a:ext>
              </a:extLst>
            </p:cNvPr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114">
              <a:extLst>
                <a:ext uri="{FF2B5EF4-FFF2-40B4-BE49-F238E27FC236}">
                  <a16:creationId xmlns:a16="http://schemas.microsoft.com/office/drawing/2014/main" id="{4144B406-E2E6-4817-94AC-EF94E3D2C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4" y="2408975"/>
              <a:ext cx="398394" cy="398394"/>
            </a:xfrm>
            <a:prstGeom prst="rect">
              <a:avLst/>
            </a:prstGeom>
          </p:spPr>
        </p:pic>
        <p:sp>
          <p:nvSpPr>
            <p:cNvPr id="63" name="TextBox 115">
              <a:extLst>
                <a:ext uri="{FF2B5EF4-FFF2-40B4-BE49-F238E27FC236}">
                  <a16:creationId xmlns:a16="http://schemas.microsoft.com/office/drawing/2014/main" id="{4412AA71-875B-4961-8E8E-4C8D215357A3}"/>
                </a:ext>
              </a:extLst>
            </p:cNvPr>
            <p:cNvSpPr txBox="1"/>
            <p:nvPr/>
          </p:nvSpPr>
          <p:spPr>
            <a:xfrm>
              <a:off x="1435200" y="2202544"/>
              <a:ext cx="25290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C000"/>
                  </a:solidFill>
                  <a:latin typeface="Tw Cen MT" panose="020B0602020104020603" pitchFamily="34" charset="0"/>
                </a:rPr>
                <a:t>IMPRESA di Reparto e “sfida” sulle competenze acquisite</a:t>
              </a:r>
              <a:endParaRPr lang="en-US" dirty="0">
                <a:solidFill>
                  <a:srgbClr val="FFC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4" name="Group 117">
            <a:extLst>
              <a:ext uri="{FF2B5EF4-FFF2-40B4-BE49-F238E27FC236}">
                <a16:creationId xmlns:a16="http://schemas.microsoft.com/office/drawing/2014/main" id="{860EF799-BB56-4D21-B6AB-97F01B514190}"/>
              </a:ext>
            </a:extLst>
          </p:cNvPr>
          <p:cNvGrpSpPr/>
          <p:nvPr/>
        </p:nvGrpSpPr>
        <p:grpSpPr>
          <a:xfrm>
            <a:off x="3378756" y="4698356"/>
            <a:ext cx="3199551" cy="670721"/>
            <a:chOff x="764723" y="3546500"/>
            <a:chExt cx="3199551" cy="670721"/>
          </a:xfrm>
        </p:grpSpPr>
        <p:sp>
          <p:nvSpPr>
            <p:cNvPr id="65" name="Oval 118">
              <a:extLst>
                <a:ext uri="{FF2B5EF4-FFF2-40B4-BE49-F238E27FC236}">
                  <a16:creationId xmlns:a16="http://schemas.microsoft.com/office/drawing/2014/main" id="{C8A9A19A-35CE-4160-BC8E-D42DCFE9DA41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119">
              <a:extLst>
                <a:ext uri="{FF2B5EF4-FFF2-40B4-BE49-F238E27FC236}">
                  <a16:creationId xmlns:a16="http://schemas.microsoft.com/office/drawing/2014/main" id="{B4FD6309-37BF-4B02-8E50-A4FBBA5DE90A}"/>
                </a:ext>
              </a:extLst>
            </p:cNvPr>
            <p:cNvSpPr txBox="1"/>
            <p:nvPr/>
          </p:nvSpPr>
          <p:spPr>
            <a:xfrm>
              <a:off x="1435199" y="3546500"/>
              <a:ext cx="2529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w Cen MT" panose="020B0602020104020603" pitchFamily="34" charset="0"/>
                </a:rPr>
                <a:t>ATELIER </a:t>
              </a:r>
              <a:r>
                <a:rPr lang="en-US" dirty="0" err="1">
                  <a:solidFill>
                    <a:srgbClr val="92D050"/>
                  </a:solidFill>
                  <a:latin typeface="Tw Cen MT" panose="020B0602020104020603" pitchFamily="34" charset="0"/>
                </a:rPr>
                <a:t>tecnici</a:t>
              </a:r>
              <a:r>
                <a:rPr lang="en-US" dirty="0">
                  <a:solidFill>
                    <a:srgbClr val="92D050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rgbClr val="92D050"/>
                  </a:solidFill>
                  <a:latin typeface="Tw Cen MT" panose="020B0602020104020603" pitchFamily="34" charset="0"/>
                </a:rPr>
                <a:t>gestiti</a:t>
              </a:r>
              <a:r>
                <a:rPr lang="en-US" dirty="0">
                  <a:solidFill>
                    <a:srgbClr val="92D050"/>
                  </a:solidFill>
                  <a:latin typeface="Tw Cen MT" panose="020B0602020104020603" pitchFamily="34" charset="0"/>
                </a:rPr>
                <a:t> dale staff di </a:t>
              </a:r>
              <a:r>
                <a:rPr lang="en-US" dirty="0" err="1">
                  <a:solidFill>
                    <a:srgbClr val="92D050"/>
                  </a:solidFill>
                  <a:latin typeface="Tw Cen MT" panose="020B0602020104020603" pitchFamily="34" charset="0"/>
                </a:rPr>
                <a:t>reparto</a:t>
              </a:r>
              <a:r>
                <a:rPr lang="en-US" dirty="0">
                  <a:solidFill>
                    <a:srgbClr val="92D050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pic>
          <p:nvPicPr>
            <p:cNvPr id="67" name="Picture 121">
              <a:extLst>
                <a:ext uri="{FF2B5EF4-FFF2-40B4-BE49-F238E27FC236}">
                  <a16:creationId xmlns:a16="http://schemas.microsoft.com/office/drawing/2014/main" id="{B5A320BC-0FBA-42AF-89C3-BAE37673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48" y="3713190"/>
              <a:ext cx="346006" cy="346006"/>
            </a:xfrm>
            <a:prstGeom prst="rect">
              <a:avLst/>
            </a:prstGeom>
          </p:spPr>
        </p:pic>
      </p:grpSp>
      <p:grpSp>
        <p:nvGrpSpPr>
          <p:cNvPr id="68" name="Group 127">
            <a:extLst>
              <a:ext uri="{FF2B5EF4-FFF2-40B4-BE49-F238E27FC236}">
                <a16:creationId xmlns:a16="http://schemas.microsoft.com/office/drawing/2014/main" id="{367FDD26-4517-4E5A-AFA1-FF94C9083613}"/>
              </a:ext>
            </a:extLst>
          </p:cNvPr>
          <p:cNvGrpSpPr/>
          <p:nvPr/>
        </p:nvGrpSpPr>
        <p:grpSpPr>
          <a:xfrm>
            <a:off x="7118660" y="4698356"/>
            <a:ext cx="3094314" cy="923330"/>
            <a:chOff x="4504627" y="3546500"/>
            <a:chExt cx="3094314" cy="923330"/>
          </a:xfrm>
        </p:grpSpPr>
        <p:sp>
          <p:nvSpPr>
            <p:cNvPr id="69" name="Oval 128">
              <a:extLst>
                <a:ext uri="{FF2B5EF4-FFF2-40B4-BE49-F238E27FC236}">
                  <a16:creationId xmlns:a16="http://schemas.microsoft.com/office/drawing/2014/main" id="{0FB4E85E-F027-4ED6-AC74-419F5BC620AA}"/>
                </a:ext>
              </a:extLst>
            </p:cNvPr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129">
              <a:extLst>
                <a:ext uri="{FF2B5EF4-FFF2-40B4-BE49-F238E27FC236}">
                  <a16:creationId xmlns:a16="http://schemas.microsoft.com/office/drawing/2014/main" id="{23998EE5-8003-4FCD-871F-4728931C209E}"/>
                </a:ext>
              </a:extLst>
            </p:cNvPr>
            <p:cNvSpPr txBox="1"/>
            <p:nvPr/>
          </p:nvSpPr>
          <p:spPr>
            <a:xfrm>
              <a:off x="5175286" y="3546500"/>
              <a:ext cx="24236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A0A8"/>
                  </a:solidFill>
                  <a:latin typeface="Tw Cen MT" panose="020B0602020104020603" pitchFamily="34" charset="0"/>
                </a:rPr>
                <a:t>SERATA di </a:t>
              </a:r>
              <a:r>
                <a:rPr lang="en-US" dirty="0" err="1">
                  <a:solidFill>
                    <a:srgbClr val="00A0A8"/>
                  </a:solidFill>
                  <a:latin typeface="Tw Cen MT" panose="020B0602020104020603" pitchFamily="34" charset="0"/>
                </a:rPr>
                <a:t>sottocampo</a:t>
              </a:r>
              <a:r>
                <a:rPr lang="en-US" dirty="0">
                  <a:solidFill>
                    <a:srgbClr val="00A0A8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rgbClr val="00A0A8"/>
                  </a:solidFill>
                  <a:latin typeface="Tw Cen MT" panose="020B0602020104020603" pitchFamily="34" charset="0"/>
                </a:rPr>
                <a:t>organizzata</a:t>
              </a:r>
              <a:r>
                <a:rPr lang="en-US" dirty="0">
                  <a:solidFill>
                    <a:srgbClr val="00A0A8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dirty="0" err="1">
                  <a:solidFill>
                    <a:srgbClr val="00A0A8"/>
                  </a:solidFill>
                  <a:latin typeface="Tw Cen MT" panose="020B0602020104020603" pitchFamily="34" charset="0"/>
                </a:rPr>
                <a:t>Consigli</a:t>
              </a:r>
              <a:r>
                <a:rPr lang="en-US" dirty="0">
                  <a:solidFill>
                    <a:srgbClr val="00A0A8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rgbClr val="00A0A8"/>
                  </a:solidFill>
                  <a:latin typeface="Tw Cen MT" panose="020B0602020104020603" pitchFamily="34" charset="0"/>
                </a:rPr>
                <a:t>capi</a:t>
              </a:r>
              <a:r>
                <a:rPr lang="en-US" dirty="0">
                  <a:solidFill>
                    <a:srgbClr val="00A0A8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rgbClr val="00A0A8"/>
                  </a:solidFill>
                  <a:latin typeface="Tw Cen MT" panose="020B0602020104020603" pitchFamily="34" charset="0"/>
                </a:rPr>
                <a:t>volontari</a:t>
              </a:r>
              <a:endParaRPr lang="en-US" dirty="0">
                <a:solidFill>
                  <a:srgbClr val="00A0A8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1" name="Picture 131">
              <a:extLst>
                <a:ext uri="{FF2B5EF4-FFF2-40B4-BE49-F238E27FC236}">
                  <a16:creationId xmlns:a16="http://schemas.microsoft.com/office/drawing/2014/main" id="{8FE216D4-6718-469C-886B-488550145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784" y="3678575"/>
              <a:ext cx="275742" cy="415236"/>
            </a:xfrm>
            <a:prstGeom prst="rect">
              <a:avLst/>
            </a:prstGeom>
          </p:spPr>
        </p:pic>
      </p:grpSp>
      <p:grpSp>
        <p:nvGrpSpPr>
          <p:cNvPr id="72" name="Group 137">
            <a:extLst>
              <a:ext uri="{FF2B5EF4-FFF2-40B4-BE49-F238E27FC236}">
                <a16:creationId xmlns:a16="http://schemas.microsoft.com/office/drawing/2014/main" id="{C36C373C-794B-4B04-9744-FB7BE0300579}"/>
              </a:ext>
            </a:extLst>
          </p:cNvPr>
          <p:cNvGrpSpPr/>
          <p:nvPr/>
        </p:nvGrpSpPr>
        <p:grpSpPr>
          <a:xfrm>
            <a:off x="7118660" y="3354400"/>
            <a:ext cx="3069220" cy="736656"/>
            <a:chOff x="4504627" y="2202544"/>
            <a:chExt cx="3069220" cy="736656"/>
          </a:xfrm>
        </p:grpSpPr>
        <p:sp>
          <p:nvSpPr>
            <p:cNvPr id="73" name="Oval 138">
              <a:extLst>
                <a:ext uri="{FF2B5EF4-FFF2-40B4-BE49-F238E27FC236}">
                  <a16:creationId xmlns:a16="http://schemas.microsoft.com/office/drawing/2014/main" id="{A2CE512E-B0F2-4F2E-9984-624C49298D0F}"/>
                </a:ext>
              </a:extLst>
            </p:cNvPr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139">
              <a:extLst>
                <a:ext uri="{FF2B5EF4-FFF2-40B4-BE49-F238E27FC236}">
                  <a16:creationId xmlns:a16="http://schemas.microsoft.com/office/drawing/2014/main" id="{5BEEEE9D-C86F-4B4A-A365-335E14C3B15A}"/>
                </a:ext>
              </a:extLst>
            </p:cNvPr>
            <p:cNvSpPr txBox="1"/>
            <p:nvPr/>
          </p:nvSpPr>
          <p:spPr>
            <a:xfrm>
              <a:off x="5150191" y="2202544"/>
              <a:ext cx="2423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D7373"/>
                  </a:solidFill>
                  <a:latin typeface="Tw Cen MT" panose="020B0602020104020603" pitchFamily="34" charset="0"/>
                </a:rPr>
                <a:t>CATECHESI in </a:t>
              </a:r>
              <a:r>
                <a:rPr lang="en-US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Consiglio</a:t>
              </a:r>
              <a:r>
                <a:rPr lang="en-US" dirty="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>
                  <a:solidFill>
                    <a:srgbClr val="5D7373"/>
                  </a:solidFill>
                  <a:latin typeface="Tw Cen MT" panose="020B0602020104020603" pitchFamily="34" charset="0"/>
                </a:rPr>
                <a:t>Capi</a:t>
              </a:r>
              <a:endParaRPr lang="en-US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141">
              <a:extLst>
                <a:ext uri="{FF2B5EF4-FFF2-40B4-BE49-F238E27FC236}">
                  <a16:creationId xmlns:a16="http://schemas.microsoft.com/office/drawing/2014/main" id="{10DD8BDE-B7ED-443E-B184-8F52F0E5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62" y="2447925"/>
              <a:ext cx="320494" cy="320494"/>
            </a:xfrm>
            <a:prstGeom prst="rect">
              <a:avLst/>
            </a:prstGeom>
          </p:spPr>
        </p:pic>
      </p:grpSp>
      <p:sp>
        <p:nvSpPr>
          <p:cNvPr id="76" name="TextBox 33">
            <a:extLst>
              <a:ext uri="{FF2B5EF4-FFF2-40B4-BE49-F238E27FC236}">
                <a16:creationId xmlns:a16="http://schemas.microsoft.com/office/drawing/2014/main" id="{624672DF-30D3-437C-9181-B853AFE861FC}"/>
              </a:ext>
            </a:extLst>
          </p:cNvPr>
          <p:cNvSpPr txBox="1"/>
          <p:nvPr/>
        </p:nvSpPr>
        <p:spPr>
          <a:xfrm>
            <a:off x="2541383" y="615371"/>
            <a:ext cx="7945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2CBBE"/>
                </a:solidFill>
                <a:latin typeface="Tw Cen MT" panose="020B0602020104020603" pitchFamily="34" charset="0"/>
              </a:rPr>
              <a:t>QUALI STRUMENTI CI OFFRE IL SAN GIORGIO PER LAVORARE SUI NODI DA SCIOGLIERE?</a:t>
            </a:r>
          </a:p>
        </p:txBody>
      </p:sp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sciogliere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328109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81547" y="-2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sp>
        <p:nvSpPr>
          <p:cNvPr id="81" name="TextBox 117">
            <a:extLst>
              <a:ext uri="{FF2B5EF4-FFF2-40B4-BE49-F238E27FC236}">
                <a16:creationId xmlns:a16="http://schemas.microsoft.com/office/drawing/2014/main" id="{665F8FFA-54C7-4C5F-8E3B-4AC7DD05F79E}"/>
              </a:ext>
            </a:extLst>
          </p:cNvPr>
          <p:cNvSpPr txBox="1"/>
          <p:nvPr/>
        </p:nvSpPr>
        <p:spPr>
          <a:xfrm>
            <a:off x="3273136" y="319460"/>
            <a:ext cx="543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C000"/>
                </a:solidFill>
                <a:latin typeface="Tw Cen MT" panose="020B0602020104020603" pitchFamily="34" charset="0"/>
              </a:rPr>
              <a:t>IMPRESA di Reparto e “sfida” sulle competenze acquisite</a:t>
            </a:r>
            <a:endParaRPr lang="en-US" sz="2800" b="1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82" name="Group 3">
            <a:extLst>
              <a:ext uri="{FF2B5EF4-FFF2-40B4-BE49-F238E27FC236}">
                <a16:creationId xmlns:a16="http://schemas.microsoft.com/office/drawing/2014/main" id="{415BE7B1-D8D7-434A-A994-B1851BB23E89}"/>
              </a:ext>
            </a:extLst>
          </p:cNvPr>
          <p:cNvGrpSpPr/>
          <p:nvPr/>
        </p:nvGrpSpPr>
        <p:grpSpPr>
          <a:xfrm>
            <a:off x="1951660" y="190883"/>
            <a:ext cx="1275682" cy="1275682"/>
            <a:chOff x="7353181" y="1755914"/>
            <a:chExt cx="1275682" cy="1275682"/>
          </a:xfrm>
        </p:grpSpPr>
        <p:sp>
          <p:nvSpPr>
            <p:cNvPr id="83" name="Teardrop 127">
              <a:extLst>
                <a:ext uri="{FF2B5EF4-FFF2-40B4-BE49-F238E27FC236}">
                  <a16:creationId xmlns:a16="http://schemas.microsoft.com/office/drawing/2014/main" id="{EA992654-918F-4A7A-A875-4B4038C7D66E}"/>
                </a:ext>
              </a:extLst>
            </p:cNvPr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28">
              <a:extLst>
                <a:ext uri="{FF2B5EF4-FFF2-40B4-BE49-F238E27FC236}">
                  <a16:creationId xmlns:a16="http://schemas.microsoft.com/office/drawing/2014/main" id="{360829A9-0CDA-48A1-A953-DC91DAF257EA}"/>
                </a:ext>
              </a:extLst>
            </p:cNvPr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132">
              <a:extLst>
                <a:ext uri="{FF2B5EF4-FFF2-40B4-BE49-F238E27FC236}">
                  <a16:creationId xmlns:a16="http://schemas.microsoft.com/office/drawing/2014/main" id="{EF6E810A-5B8B-41D0-B75E-6DB7A38B9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667" y="2048456"/>
              <a:ext cx="684560" cy="684560"/>
            </a:xfrm>
            <a:prstGeom prst="rect">
              <a:avLst/>
            </a:prstGeom>
          </p:spPr>
        </p:pic>
      </p:grpSp>
      <p:sp>
        <p:nvSpPr>
          <p:cNvPr id="86" name="TextBox 37">
            <a:extLst>
              <a:ext uri="{FF2B5EF4-FFF2-40B4-BE49-F238E27FC236}">
                <a16:creationId xmlns:a16="http://schemas.microsoft.com/office/drawing/2014/main" id="{DEA1C190-01DB-458C-90D5-2A933D06D3AD}"/>
              </a:ext>
            </a:extLst>
          </p:cNvPr>
          <p:cNvSpPr txBox="1"/>
          <p:nvPr/>
        </p:nvSpPr>
        <p:spPr>
          <a:xfrm>
            <a:off x="3273135" y="1593027"/>
            <a:ext cx="63570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Continuità delle riunioni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Collaborazione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Mancata collaborazione nella gestione del reparto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rispettano i tempi e le scadenze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Mancanza di visione a lungo termine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Problemi nelle imprese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Mancanza di competenze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Sono pigri, svogliati, non hanno idee, poco motivati, poco coinvolti, poca propositività, 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puntano in alto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capiscono lo strumento del Consiglio della Legge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Faticano a riportare le esperienze positive del </a:t>
            </a:r>
            <a:r>
              <a:rPr lang="it-IT" sz="2000" dirty="0" err="1">
                <a:solidFill>
                  <a:srgbClr val="A6A6A6"/>
                </a:solidFill>
                <a:latin typeface="Tw Cen MT" panose="020B0602020104020603" pitchFamily="34" charset="0"/>
              </a:rPr>
              <a:t>Con.Ca</a:t>
            </a: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 in reparto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Difficoltà a fare progressione personale in </a:t>
            </a:r>
            <a:r>
              <a:rPr lang="it-IT" sz="2000" dirty="0" err="1">
                <a:solidFill>
                  <a:srgbClr val="A6A6A6"/>
                </a:solidFill>
                <a:latin typeface="Tw Cen MT" panose="020B0602020104020603" pitchFamily="34" charset="0"/>
              </a:rPr>
              <a:t>Con.Ca</a:t>
            </a:r>
            <a:endParaRPr lang="it-IT" sz="2000" dirty="0">
              <a:solidFill>
                <a:srgbClr val="A6A6A6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è chiara la responsabilità del </a:t>
            </a:r>
            <a:r>
              <a:rPr lang="it-IT" sz="2000" dirty="0" err="1">
                <a:solidFill>
                  <a:srgbClr val="A6A6A6"/>
                </a:solidFill>
                <a:latin typeface="Tw Cen MT" panose="020B0602020104020603" pitchFamily="34" charset="0"/>
              </a:rPr>
              <a:t>Con.Ca</a:t>
            </a: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 nel sentiero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Difficoltà ad integrare sentiero e vita di reparto</a:t>
            </a:r>
            <a:endParaRPr lang="en-US" sz="2000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sciogliere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328109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Arelier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sp>
        <p:nvSpPr>
          <p:cNvPr id="65" name="TextBox 117">
            <a:extLst>
              <a:ext uri="{FF2B5EF4-FFF2-40B4-BE49-F238E27FC236}">
                <a16:creationId xmlns:a16="http://schemas.microsoft.com/office/drawing/2014/main" id="{894656C6-C18E-4B75-982A-C5F9319E8C47}"/>
              </a:ext>
            </a:extLst>
          </p:cNvPr>
          <p:cNvSpPr txBox="1"/>
          <p:nvPr/>
        </p:nvSpPr>
        <p:spPr>
          <a:xfrm>
            <a:off x="2918630" y="319460"/>
            <a:ext cx="543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7373"/>
                </a:solidFill>
                <a:latin typeface="Tw Cen MT" panose="020B0602020104020603" pitchFamily="34" charset="0"/>
              </a:rPr>
              <a:t>CATECHESI in </a:t>
            </a:r>
            <a:r>
              <a:rPr lang="en-US" sz="2800" b="1" dirty="0" err="1">
                <a:solidFill>
                  <a:srgbClr val="5D7373"/>
                </a:solidFill>
                <a:latin typeface="Tw Cen MT" panose="020B0602020104020603" pitchFamily="34" charset="0"/>
              </a:rPr>
              <a:t>Consiglio</a:t>
            </a:r>
            <a:r>
              <a:rPr lang="en-US" sz="2800" b="1" dirty="0">
                <a:solidFill>
                  <a:srgbClr val="5D7373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5D7373"/>
                </a:solidFill>
                <a:latin typeface="Tw Cen MT" panose="020B0602020104020603" pitchFamily="34" charset="0"/>
              </a:rPr>
              <a:t>Capi</a:t>
            </a:r>
            <a:endParaRPr lang="en-US" sz="2800" b="1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grpSp>
        <p:nvGrpSpPr>
          <p:cNvPr id="66" name="Group 3">
            <a:extLst>
              <a:ext uri="{FF2B5EF4-FFF2-40B4-BE49-F238E27FC236}">
                <a16:creationId xmlns:a16="http://schemas.microsoft.com/office/drawing/2014/main" id="{6E93C8D2-1A73-4188-BC1E-A8C5708BAFB6}"/>
              </a:ext>
            </a:extLst>
          </p:cNvPr>
          <p:cNvGrpSpPr/>
          <p:nvPr/>
        </p:nvGrpSpPr>
        <p:grpSpPr>
          <a:xfrm>
            <a:off x="1597154" y="190883"/>
            <a:ext cx="1275682" cy="1275682"/>
            <a:chOff x="7353181" y="1755914"/>
            <a:chExt cx="1275682" cy="1275682"/>
          </a:xfrm>
        </p:grpSpPr>
        <p:sp>
          <p:nvSpPr>
            <p:cNvPr id="67" name="Teardrop 127">
              <a:extLst>
                <a:ext uri="{FF2B5EF4-FFF2-40B4-BE49-F238E27FC236}">
                  <a16:creationId xmlns:a16="http://schemas.microsoft.com/office/drawing/2014/main" id="{EEB4A22E-FFD5-4016-8D71-E49E0ABA5D9D}"/>
                </a:ext>
              </a:extLst>
            </p:cNvPr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128">
              <a:extLst>
                <a:ext uri="{FF2B5EF4-FFF2-40B4-BE49-F238E27FC236}">
                  <a16:creationId xmlns:a16="http://schemas.microsoft.com/office/drawing/2014/main" id="{0686A5BB-7CA6-436A-A3FC-0A35A8E045E0}"/>
                </a:ext>
              </a:extLst>
            </p:cNvPr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132">
              <a:extLst>
                <a:ext uri="{FF2B5EF4-FFF2-40B4-BE49-F238E27FC236}">
                  <a16:creationId xmlns:a16="http://schemas.microsoft.com/office/drawing/2014/main" id="{7733A2AD-003F-40B3-8063-0CB04BA88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5D737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667" y="2048456"/>
              <a:ext cx="684560" cy="684560"/>
            </a:xfrm>
            <a:prstGeom prst="rect">
              <a:avLst/>
            </a:prstGeom>
          </p:spPr>
        </p:pic>
      </p:grpSp>
      <p:sp>
        <p:nvSpPr>
          <p:cNvPr id="81" name="TextBox 37">
            <a:extLst>
              <a:ext uri="{FF2B5EF4-FFF2-40B4-BE49-F238E27FC236}">
                <a16:creationId xmlns:a16="http://schemas.microsoft.com/office/drawing/2014/main" id="{A4A49B02-1625-4203-9DE6-8552396642BF}"/>
              </a:ext>
            </a:extLst>
          </p:cNvPr>
          <p:cNvSpPr txBox="1"/>
          <p:nvPr/>
        </p:nvSpPr>
        <p:spPr>
          <a:xfrm>
            <a:off x="2918629" y="1593027"/>
            <a:ext cx="63570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Divergenze noi/loro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Difficoltà nella condivisione dei loro problemi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Mancanza della relazione Capo-Ragazzo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chiedono aiuto quando sono in difficoltà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c’è collaborazione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si riesce a comunicare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Faticano a riportare le esperienze positive del </a:t>
            </a:r>
            <a:r>
              <a:rPr lang="it-IT" sz="2000" dirty="0" err="1">
                <a:solidFill>
                  <a:srgbClr val="A6A6A6"/>
                </a:solidFill>
                <a:latin typeface="Tw Cen MT" panose="020B0602020104020603" pitchFamily="34" charset="0"/>
              </a:rPr>
              <a:t>Con.Ca</a:t>
            </a: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 in reparto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sono sicuri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Non sono leader</a:t>
            </a:r>
            <a:endParaRPr lang="en-US" sz="2000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3332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Nodi</a:t>
              </a:r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 da </a:t>
              </a:r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sciogliere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244333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Come fare?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Impresa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328109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Catechesi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328108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Atelier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328107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Serata</a:t>
              </a:r>
              <a:endParaRPr lang="en-US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02788" y="3247473"/>
              <a:ext cx="352351" cy="530600"/>
            </a:xfrm>
            <a:prstGeom prst="rect">
              <a:avLst/>
            </a:prstGeom>
          </p:spPr>
        </p:pic>
      </p:grpSp>
      <p:sp>
        <p:nvSpPr>
          <p:cNvPr id="65" name="TextBox 117">
            <a:extLst>
              <a:ext uri="{FF2B5EF4-FFF2-40B4-BE49-F238E27FC236}">
                <a16:creationId xmlns:a16="http://schemas.microsoft.com/office/drawing/2014/main" id="{A515721A-DFEC-4243-A12F-F7F54FA5DA48}"/>
              </a:ext>
            </a:extLst>
          </p:cNvPr>
          <p:cNvSpPr txBox="1"/>
          <p:nvPr/>
        </p:nvSpPr>
        <p:spPr>
          <a:xfrm>
            <a:off x="2346208" y="266706"/>
            <a:ext cx="543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ATELIER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</a:rPr>
              <a:t>tecnici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</a:rPr>
              <a:t>gestiti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 dale staff di </a:t>
            </a:r>
            <a:r>
              <a:rPr lang="en-US" sz="2800" b="1" dirty="0" err="1">
                <a:solidFill>
                  <a:srgbClr val="92D050"/>
                </a:solidFill>
                <a:latin typeface="Tw Cen MT" panose="020B0602020104020603" pitchFamily="34" charset="0"/>
              </a:rPr>
              <a:t>reparto</a:t>
            </a:r>
            <a:r>
              <a:rPr lang="en-US" sz="2800" b="1" dirty="0">
                <a:solidFill>
                  <a:srgbClr val="92D050"/>
                </a:solidFill>
                <a:latin typeface="Tw Cen MT" panose="020B0602020104020603" pitchFamily="34" charset="0"/>
              </a:rPr>
              <a:t> </a:t>
            </a:r>
          </a:p>
        </p:txBody>
      </p:sp>
      <p:grpSp>
        <p:nvGrpSpPr>
          <p:cNvPr id="66" name="Group 3">
            <a:extLst>
              <a:ext uri="{FF2B5EF4-FFF2-40B4-BE49-F238E27FC236}">
                <a16:creationId xmlns:a16="http://schemas.microsoft.com/office/drawing/2014/main" id="{2FC20332-5988-4ED9-9497-882436D3A6D2}"/>
              </a:ext>
            </a:extLst>
          </p:cNvPr>
          <p:cNvGrpSpPr/>
          <p:nvPr/>
        </p:nvGrpSpPr>
        <p:grpSpPr>
          <a:xfrm>
            <a:off x="1024732" y="138129"/>
            <a:ext cx="1275682" cy="1275682"/>
            <a:chOff x="7353181" y="1755914"/>
            <a:chExt cx="1275682" cy="1275682"/>
          </a:xfrm>
        </p:grpSpPr>
        <p:sp>
          <p:nvSpPr>
            <p:cNvPr id="67" name="Teardrop 127">
              <a:extLst>
                <a:ext uri="{FF2B5EF4-FFF2-40B4-BE49-F238E27FC236}">
                  <a16:creationId xmlns:a16="http://schemas.microsoft.com/office/drawing/2014/main" id="{282C82A9-D450-402F-A57C-5752B0BA7BCD}"/>
                </a:ext>
              </a:extLst>
            </p:cNvPr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128">
              <a:extLst>
                <a:ext uri="{FF2B5EF4-FFF2-40B4-BE49-F238E27FC236}">
                  <a16:creationId xmlns:a16="http://schemas.microsoft.com/office/drawing/2014/main" id="{50D63C4C-88EC-46BD-9D86-8C4C9EC91A13}"/>
                </a:ext>
              </a:extLst>
            </p:cNvPr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132">
              <a:extLst>
                <a:ext uri="{FF2B5EF4-FFF2-40B4-BE49-F238E27FC236}">
                  <a16:creationId xmlns:a16="http://schemas.microsoft.com/office/drawing/2014/main" id="{336F4816-A780-4111-AD44-4FFD957C3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667" y="2048456"/>
              <a:ext cx="684560" cy="684560"/>
            </a:xfrm>
            <a:prstGeom prst="rect">
              <a:avLst/>
            </a:prstGeom>
          </p:spPr>
        </p:pic>
      </p:grpSp>
      <p:sp>
        <p:nvSpPr>
          <p:cNvPr id="81" name="TextBox 37">
            <a:extLst>
              <a:ext uri="{FF2B5EF4-FFF2-40B4-BE49-F238E27FC236}">
                <a16:creationId xmlns:a16="http://schemas.microsoft.com/office/drawing/2014/main" id="{942D4F4A-B814-4B0B-BBCB-81D92C8149DF}"/>
              </a:ext>
            </a:extLst>
          </p:cNvPr>
          <p:cNvSpPr txBox="1"/>
          <p:nvPr/>
        </p:nvSpPr>
        <p:spPr>
          <a:xfrm>
            <a:off x="2346207" y="1540273"/>
            <a:ext cx="6357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Mancanza di competenze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Sono pigri, svogliati, non hanno idee, poco motivati, poco coinvolti, poca propositività, 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puntano in alto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A6A6A6"/>
                </a:solidFill>
                <a:latin typeface="Tw Cen MT" panose="020B0602020104020603" pitchFamily="34" charset="0"/>
              </a:rPr>
              <a:t>Poca presenza, discontinui, immaturi, poco concentrati, poca voglia, poco entusiasmo, non mantengono serietà nei momenti opportuni</a:t>
            </a:r>
            <a:endParaRPr lang="en-US" sz="2000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678</Words>
  <Application>Microsoft Office PowerPoint</Application>
  <PresentationFormat>Widescreen</PresentationFormat>
  <Paragraphs>160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Giovanni Barsocchi</cp:lastModifiedBy>
  <cp:revision>25</cp:revision>
  <dcterms:created xsi:type="dcterms:W3CDTF">2017-01-05T13:17:27Z</dcterms:created>
  <dcterms:modified xsi:type="dcterms:W3CDTF">2018-11-10T16:17:39Z</dcterms:modified>
</cp:coreProperties>
</file>